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000" r:id="rId2"/>
    <p:sldId id="1870" r:id="rId3"/>
    <p:sldId id="2004" r:id="rId4"/>
    <p:sldId id="359" r:id="rId5"/>
    <p:sldId id="2005" r:id="rId6"/>
    <p:sldId id="2001" r:id="rId7"/>
    <p:sldId id="2007" r:id="rId8"/>
    <p:sldId id="2003" r:id="rId9"/>
    <p:sldId id="1162" r:id="rId10"/>
    <p:sldId id="363" r:id="rId11"/>
    <p:sldId id="2008" r:id="rId12"/>
    <p:sldId id="361" r:id="rId13"/>
  </p:sldIdLst>
  <p:sldSz cx="9144000" cy="6858000" type="screen4x3"/>
  <p:notesSz cx="7023100" cy="9309100"/>
  <p:defaultTextStyle>
    <a:defPPr>
      <a:defRPr lang="en-US"/>
    </a:defPPr>
    <a:lvl1pPr marL="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is, Deborah" initials="D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3617" autoAdjust="0"/>
  </p:normalViewPr>
  <p:slideViewPr>
    <p:cSldViewPr snapToGrid="0">
      <p:cViewPr varScale="1">
        <p:scale>
          <a:sx n="107" d="100"/>
          <a:sy n="107" d="100"/>
        </p:scale>
        <p:origin x="7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5" y="2"/>
            <a:ext cx="3043343" cy="465455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fld id="{0038E847-E020-4C9B-AE30-BCB38078CE3B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43343" cy="465455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5" y="8842032"/>
            <a:ext cx="3043343" cy="465455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CD6BF093-48BC-4186-92BD-F2554F5A7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3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fld id="{05ADCCD3-8959-4923-BCFC-AC1D016081C5}" type="datetimeFigureOut">
              <a:rPr lang="en-CA" smtClean="0"/>
              <a:t>2022-10-18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1" rIns="93322" bIns="4666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2" tIns="46661" rIns="93322" bIns="4666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3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3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B150437A-EBA6-44F2-80A1-912881A0E6C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355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accent6"/>
              </a:solidFill>
              <a:cs typeface="Century Gothic" charset="0"/>
            </a:endParaRPr>
          </a:p>
          <a:p>
            <a:pPr marL="0" marR="0" lvl="0" indent="0" algn="l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11AE4-F8ED-4838-B53A-6D4E20CC4EE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12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78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chemeClr val="accent6"/>
              </a:solidFill>
              <a:cs typeface="Century 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11AE4-F8ED-4838-B53A-6D4E20CC4EE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021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014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646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16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865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80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0437A-EBA6-44F2-80A1-912881A0E6C5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450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R_footer_pv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11" y="2"/>
            <a:ext cx="8031191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C3BF-3786-4D1C-8DBD-07B02E8D56B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2022-10-18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5047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05A6405B-1CD4-44DB-81D1-1C4F9AA0C06C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7" name="Picture 6" descr="NWR_waves_pvw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6" y="98870"/>
            <a:ext cx="892145" cy="65305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50DC4E6-6400-4EC5-B83F-3E4053A3F6BD}"/>
              </a:ext>
            </a:extLst>
          </p:cNvPr>
          <p:cNvSpPr txBox="1">
            <a:spLocks/>
          </p:cNvSpPr>
          <p:nvPr userDrawn="1"/>
        </p:nvSpPr>
        <p:spPr>
          <a:xfrm>
            <a:off x="7085253" y="6541030"/>
            <a:ext cx="2057400" cy="365125"/>
          </a:xfrm>
          <a:prstGeom prst="rect">
            <a:avLst/>
          </a:prstGeom>
        </p:spPr>
        <p:txBody>
          <a:bodyPr vert="horz" lIns="91275" tIns="45640" rIns="91275" bIns="4564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B6198-2518-41B8-A1C2-FD17B8D50631}"/>
              </a:ext>
            </a:extLst>
          </p:cNvPr>
          <p:cNvSpPr txBox="1"/>
          <p:nvPr userDrawn="1"/>
        </p:nvSpPr>
        <p:spPr>
          <a:xfrm>
            <a:off x="2" y="6603103"/>
            <a:ext cx="9143999" cy="276999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ctr"/>
            <a:r>
              <a:rPr lang="en-CA" sz="1200" b="1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939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="1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3602040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  <a:lvl2pPr marL="457070" indent="0" algn="ctr">
              <a:buNone/>
              <a:defRPr sz="2000"/>
            </a:lvl2pPr>
            <a:lvl3pPr marL="914139" indent="0" algn="ctr">
              <a:buNone/>
              <a:defRPr sz="1800"/>
            </a:lvl3pPr>
            <a:lvl4pPr marL="1371208" indent="0" algn="ctr">
              <a:buNone/>
              <a:defRPr sz="1600"/>
            </a:lvl4pPr>
            <a:lvl5pPr marL="1828278" indent="0" algn="ctr">
              <a:buNone/>
              <a:defRPr sz="1600"/>
            </a:lvl5pPr>
            <a:lvl6pPr marL="2285348" indent="0" algn="ctr">
              <a:buNone/>
              <a:defRPr sz="1600"/>
            </a:lvl6pPr>
            <a:lvl7pPr marL="2742417" indent="0" algn="ctr">
              <a:buNone/>
              <a:defRPr sz="1600"/>
            </a:lvl7pPr>
            <a:lvl8pPr marL="3199487" indent="0" algn="ctr">
              <a:buNone/>
              <a:defRPr sz="1600"/>
            </a:lvl8pPr>
            <a:lvl9pPr marL="365655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44ED-F6FC-4975-80E1-89BAE7191DA2}" type="datetime1">
              <a:rPr lang="en-CA" smtClean="0"/>
              <a:t>2022-10-18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405B-1CD4-44DB-81D1-1C4F9AA0C06C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3" y="102976"/>
            <a:ext cx="4005419" cy="1383912"/>
          </a:xfrm>
          <a:prstGeom prst="rect">
            <a:avLst/>
          </a:prstGeom>
        </p:spPr>
      </p:pic>
      <p:pic>
        <p:nvPicPr>
          <p:cNvPr id="10" name="Picture 9" descr="NWRlargewav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660"/>
            <a:ext cx="9144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1649-002E-4214-963A-13E56CDED5EC}" type="datetime1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10/18/2022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2139-029A-453D-99FE-CF6391B3A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14" tIns="45706" rIns="91414" bIns="4570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14" tIns="45706" rIns="91414" bIns="4570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8359-4E30-4564-A8EA-23578AF1A05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2022-10-18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35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5A6405B-1CD4-44DB-81D1-1C4F9AA0C06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85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hf hdr="0" ftr="0" dt="0"/>
  <p:txStyles>
    <p:titleStyle>
      <a:lvl1pPr algn="l" defTabSz="914139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34" indent="-228534" algn="l" defTabSz="91413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4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4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2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2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3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2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2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2" indent="-228534" algn="l" defTabSz="9141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4617"/>
            <a:ext cx="7772400" cy="1715346"/>
          </a:xfrm>
        </p:spPr>
        <p:txBody>
          <a:bodyPr anchor="ctr">
            <a:normAutofit/>
          </a:bodyPr>
          <a:lstStyle/>
          <a:p>
            <a:r>
              <a:rPr lang="en-CA" dirty="0"/>
              <a:t>Sturgeon Refinery Update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070" y="3883412"/>
            <a:ext cx="6131859" cy="1262330"/>
          </a:xfrm>
        </p:spPr>
        <p:txBody>
          <a:bodyPr>
            <a:normAutofit fontScale="62500" lnSpcReduction="20000"/>
          </a:bodyPr>
          <a:lstStyle/>
          <a:p>
            <a:r>
              <a:rPr lang="en-CA" dirty="0">
                <a:latin typeface="Cambria" panose="02040503050406030204" pitchFamily="18" charset="0"/>
              </a:rPr>
              <a:t>Life in the Heartland Community </a:t>
            </a:r>
          </a:p>
          <a:p>
            <a:r>
              <a:rPr lang="en-CA" dirty="0">
                <a:latin typeface="Cambria" panose="02040503050406030204" pitchFamily="18" charset="0"/>
              </a:rPr>
              <a:t>Information Evening</a:t>
            </a:r>
          </a:p>
          <a:p>
            <a:endParaRPr lang="en-CA" dirty="0">
              <a:latin typeface="Cambria" panose="02040503050406030204" pitchFamily="18" charset="0"/>
            </a:endParaRPr>
          </a:p>
          <a:p>
            <a:r>
              <a:rPr lang="en-CA" dirty="0">
                <a:latin typeface="Cambria" panose="02040503050406030204" pitchFamily="18" charset="0"/>
              </a:rPr>
              <a:t>October 20, 2022</a:t>
            </a:r>
          </a:p>
        </p:txBody>
      </p:sp>
    </p:spTree>
    <p:extLst>
      <p:ext uri="{BB962C8B-B14F-4D97-AF65-F5344CB8AC3E}">
        <p14:creationId xmlns:p14="http://schemas.microsoft.com/office/powerpoint/2010/main" val="130438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31694" y="1177131"/>
            <a:ext cx="512906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Century Gothic" charset="0"/>
              </a:rPr>
              <a:t>Countless training hours and the ongoing dedication of the 48 employees of our Emergency Operations Centre response team </a:t>
            </a:r>
            <a:r>
              <a:rPr lang="en-US" sz="1600" dirty="0">
                <a:latin typeface="+mn-lt"/>
                <a:cs typeface="Century Gothic" charset="0"/>
              </a:rPr>
              <a:t>help ensure our plan is in place in an emergency situation.</a:t>
            </a:r>
          </a:p>
          <a:p>
            <a:pPr eaLnBrk="1" hangingPunct="1"/>
            <a:endParaRPr lang="en-US" sz="1600" dirty="0">
              <a:latin typeface="+mn-lt"/>
              <a:cs typeface="Century Gothic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Century Gothic" charset="0"/>
              </a:rPr>
              <a:t>We work closely with the local mutual aid organization, industry neighbours and local municipalities</a:t>
            </a:r>
            <a:r>
              <a:rPr lang="en-US" sz="1600" dirty="0">
                <a:latin typeface="+mn-lt"/>
                <a:cs typeface="Century Gothic" charset="0"/>
              </a:rPr>
              <a:t> to improve our mutual aid functionality.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Century Gothic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cs typeface="Century Gothic" charset="0"/>
              </a:rPr>
              <a:t>Our website (nwrsturgeonrefinery.com), Twitter and LinkedIn accounts </a:t>
            </a:r>
            <a:r>
              <a:rPr lang="en-US" sz="1600" dirty="0">
                <a:latin typeface="+mn-lt"/>
                <a:cs typeface="Century Gothic" charset="0"/>
              </a:rPr>
              <a:t>are all great ways for you to stay up-to-date on what’s happening at the refinery.</a:t>
            </a:r>
          </a:p>
          <a:p>
            <a:pPr eaLnBrk="1" hangingPunct="1"/>
            <a:endParaRPr lang="en-US" sz="1600" dirty="0">
              <a:latin typeface="+mn-lt"/>
              <a:cs typeface="Century Gothic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64325" y="3054350"/>
            <a:ext cx="1060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Century Gothic" charset="0"/>
                <a:cs typeface="Century Gothic" charset="0"/>
              </a:rPr>
              <a:t>Photo 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Century Gothic" charset="0"/>
                <a:cs typeface="Century Gothic" charset="0"/>
              </a:rPr>
              <a:t>Placemarker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567269" y="5886093"/>
            <a:ext cx="30382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cs typeface="Century Gothic" charset="0"/>
              </a:rPr>
              <a:t>On-site emergency response training drills help ensure we’re ready if an emergency strikes.</a:t>
            </a:r>
            <a:endParaRPr lang="en-US" sz="11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37752" y="4643329"/>
            <a:ext cx="12715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cs typeface="Century Gothic" charset="0"/>
              </a:rPr>
              <a:t>Photo Placemarker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537752" y="2069307"/>
            <a:ext cx="12715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cs typeface="Century Gothic" charset="0"/>
              </a:rPr>
              <a:t>Photo </a:t>
            </a:r>
            <a:r>
              <a:rPr lang="en-US" sz="1100" dirty="0" err="1">
                <a:solidFill>
                  <a:schemeClr val="bg1"/>
                </a:solidFill>
                <a:cs typeface="Century Gothic" charset="0"/>
              </a:rPr>
              <a:t>Placemarker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AF4B40-7ECF-419B-ABD2-26CA449F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Sturgeon Refinery</a:t>
            </a:r>
            <a:br>
              <a:rPr lang="en-US" dirty="0"/>
            </a:br>
            <a:r>
              <a:rPr lang="en-US" sz="2700" dirty="0"/>
              <a:t>Emergency preparedness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FD8311-D506-4F54-A96C-49E1046B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9584AE-134A-4C13-B06A-42CF6901AC25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19" name="Picture 18" descr="NWR_footer_pvw.jpg">
            <a:extLst>
              <a:ext uri="{FF2B5EF4-FFF2-40B4-BE49-F238E27FC236}">
                <a16:creationId xmlns:a16="http://schemas.microsoft.com/office/drawing/2014/main" id="{A04AF9A3-7F58-4866-8AE7-F2A8C6EBF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6868191-78A2-4CBB-8EF5-E377165E49F4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9B631-FDF7-4F16-956E-875516E62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17" y="1177132"/>
            <a:ext cx="3038273" cy="22633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4CED0-5DF4-41B9-B33B-B75515BF0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69" y="3613491"/>
            <a:ext cx="3038273" cy="22787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837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617663" y="1871665"/>
            <a:ext cx="184678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2095" y="89647"/>
            <a:ext cx="7971905" cy="68959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Sturgeon Refinery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What’s next?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C79A7-6464-4B5D-A029-5331B7A0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1B8102D-3375-41F1-8D77-EC70FBDE2289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8" name="Picture 7" descr="NWR_footer_pvw.jpg">
            <a:extLst>
              <a:ext uri="{FF2B5EF4-FFF2-40B4-BE49-F238E27FC236}">
                <a16:creationId xmlns:a16="http://schemas.microsoft.com/office/drawing/2014/main" id="{F01042BB-9842-440B-BBA2-F069F71C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6512BDA-965F-431A-870F-BA1C6CB6E19B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A2724-081D-43C9-8400-951869FA7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" y="904733"/>
            <a:ext cx="8366761" cy="5577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004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7161CEA-6BF7-489B-AEE7-7F2DAD9E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Sturgeon Refinery</a:t>
            </a:r>
            <a:br>
              <a:rPr lang="en-US" dirty="0"/>
            </a:br>
            <a:r>
              <a:rPr lang="en-US" sz="2700" dirty="0"/>
              <a:t>Questions?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3C8924-7A6A-45DD-BB03-F99553B8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C256C2A-EAA6-4209-8B03-6B52A6F24F36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13" name="Picture 12" descr="NWR_footer_pvw.jpg">
            <a:extLst>
              <a:ext uri="{FF2B5EF4-FFF2-40B4-BE49-F238E27FC236}">
                <a16:creationId xmlns:a16="http://schemas.microsoft.com/office/drawing/2014/main" id="{CEA40173-712D-4BE1-956A-419286FCE2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A445CED-5B30-433D-8073-44AA55BAE01B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7D041FE6-C38B-4CCF-BFA6-24B6BA85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06" y="2105561"/>
            <a:ext cx="81237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Karla Johnston</a:t>
            </a:r>
            <a:br>
              <a:rPr lang="en-US" sz="1600" dirty="0"/>
            </a:br>
            <a:r>
              <a:rPr lang="en-US" sz="1600" dirty="0"/>
              <a:t>Communications Specialist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587-756-8022</a:t>
            </a:r>
            <a:br>
              <a:rPr lang="en-US" sz="1600" dirty="0"/>
            </a:br>
            <a:r>
              <a:rPr lang="en-US" sz="1600" dirty="0"/>
              <a:t>KJohnston2@nwrpartnership.com</a:t>
            </a:r>
          </a:p>
          <a:p>
            <a:pPr algn="ctr" eaLnBrk="1" hangingPunct="1"/>
            <a:r>
              <a:rPr lang="en-US" sz="1600" dirty="0"/>
              <a:t>nwrsturgeonrefinery.com</a:t>
            </a:r>
          </a:p>
          <a:p>
            <a:pPr algn="ctr" eaLnBrk="1" hangingPunct="1"/>
            <a:endParaRPr lang="en-US" sz="1600" dirty="0">
              <a:latin typeface="Calibri" panose="020F0502020204030204" pitchFamily="34" charset="0"/>
              <a:cs typeface="Century Gothic" charset="0"/>
            </a:endParaRPr>
          </a:p>
          <a:p>
            <a:pPr algn="ctr" eaLnBrk="1" hangingPunct="1"/>
            <a:endParaRPr lang="en-US" sz="1600" dirty="0">
              <a:latin typeface="Calibri" panose="020F0502020204030204" pitchFamily="34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7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05C687-F37D-4D38-868C-526068BCF97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EFE4B44-A98A-4761-A143-7790DD4AC229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10" name="Picture 9" descr="NWR_footer_pvw.jpg">
            <a:extLst>
              <a:ext uri="{FF2B5EF4-FFF2-40B4-BE49-F238E27FC236}">
                <a16:creationId xmlns:a16="http://schemas.microsoft.com/office/drawing/2014/main" id="{73BD3839-A7C8-4891-8C4B-D2668322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4EAC94-8481-47D0-8A44-4F6CC98B5331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E82E09-D89E-4177-A9FC-F2D38A8C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Sturgeon Refinery</a:t>
            </a:r>
            <a:br>
              <a:rPr lang="en-US" sz="3600" dirty="0"/>
            </a:br>
            <a:r>
              <a:rPr lang="en-US" dirty="0"/>
              <a:t>About Us</a:t>
            </a:r>
            <a:br>
              <a:rPr lang="en-US" dirty="0"/>
            </a:br>
            <a:endParaRPr lang="en-US" sz="270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B9E90BE-DB24-4059-B9AC-613C62EC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60626"/>
            <a:ext cx="37113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b="1" dirty="0">
                <a:latin typeface="+mn-lt"/>
                <a:cs typeface="Century Gothic" charset="0"/>
              </a:rPr>
              <a:t>Our Sturgeon Refinery is the first </a:t>
            </a:r>
            <a:r>
              <a:rPr lang="en-US" sz="1600" dirty="0">
                <a:latin typeface="+mn-lt"/>
                <a:cs typeface="Century Gothic" charset="0"/>
              </a:rPr>
              <a:t>of its kind built in Canada in over 35 years. </a:t>
            </a:r>
          </a:p>
          <a:p>
            <a:pPr eaLnBrk="1" hangingPunct="1">
              <a:buFont typeface="Arial" charset="0"/>
              <a:buChar char="•"/>
            </a:pPr>
            <a:endParaRPr lang="en-US" sz="1600" dirty="0">
              <a:latin typeface="+mn-lt"/>
              <a:cs typeface="Century 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 b="1" dirty="0">
                <a:latin typeface="+mn-lt"/>
                <a:cs typeface="Century Gothic" charset="0"/>
              </a:rPr>
              <a:t>Designed to minimize our environmental footprint </a:t>
            </a:r>
            <a:r>
              <a:rPr lang="en-US" sz="1600" dirty="0">
                <a:latin typeface="+mn-lt"/>
                <a:cs typeface="Century Gothic" charset="0"/>
              </a:rPr>
              <a:t>through carbon capture and storage.</a:t>
            </a:r>
          </a:p>
          <a:p>
            <a:pPr marL="0" indent="0" eaLnBrk="1" hangingPunct="1"/>
            <a:endParaRPr lang="en-US" sz="1600" dirty="0">
              <a:latin typeface="+mn-lt"/>
              <a:cs typeface="Century 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 b="1" dirty="0">
                <a:latin typeface="+mn-lt"/>
                <a:cs typeface="Century Gothic" charset="0"/>
              </a:rPr>
              <a:t>We’ve been producing diesel and other products </a:t>
            </a:r>
            <a:r>
              <a:rPr lang="en-US" sz="1600" dirty="0">
                <a:latin typeface="+mn-lt"/>
                <a:cs typeface="Century Gothic" charset="0"/>
              </a:rPr>
              <a:t>since December 2017.</a:t>
            </a:r>
          </a:p>
          <a:p>
            <a:pPr marL="0" indent="0" eaLnBrk="1" hangingPunct="1"/>
            <a:endParaRPr lang="en-US" sz="1600" b="1" dirty="0">
              <a:latin typeface="+mn-lt"/>
              <a:cs typeface="Century 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 b="1" dirty="0">
                <a:latin typeface="+mn-lt"/>
                <a:cs typeface="Century Gothic" charset="0"/>
              </a:rPr>
              <a:t>In 2021, we surpassed five million exposure hours</a:t>
            </a:r>
            <a:r>
              <a:rPr lang="en-US" sz="1600" dirty="0">
                <a:latin typeface="+mn-lt"/>
                <a:cs typeface="Century Gothic" charset="0"/>
              </a:rPr>
              <a:t> of lost-time incident-free work.</a:t>
            </a:r>
          </a:p>
          <a:p>
            <a:pPr eaLnBrk="1" hangingPunct="1">
              <a:buFont typeface="Arial" charset="0"/>
              <a:buChar char="•"/>
            </a:pPr>
            <a:endParaRPr lang="en-US" sz="1600" dirty="0">
              <a:latin typeface="+mn-lt"/>
              <a:cs typeface="Century Gothic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600" dirty="0">
              <a:latin typeface="+mn-lt"/>
              <a:cs typeface="Century Gothic" charset="0"/>
            </a:endParaRPr>
          </a:p>
          <a:p>
            <a:pPr marL="0" indent="0" eaLnBrk="1" hangingPunct="1"/>
            <a:endParaRPr lang="en-US" sz="1600" dirty="0">
              <a:latin typeface="+mn-lt"/>
              <a:cs typeface="Century Gothic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600" dirty="0">
              <a:latin typeface="+mn-lt"/>
              <a:cs typeface="Century Gothic" charset="0"/>
            </a:endParaRPr>
          </a:p>
          <a:p>
            <a:pPr marL="0" indent="0" eaLnBrk="1" hangingPunct="1"/>
            <a:endParaRPr lang="en-US" sz="1600" dirty="0">
              <a:latin typeface="+mn-lt"/>
              <a:cs typeface="Century Gothic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108BE-E8DA-4506-86B6-00BA9C1CAA48}"/>
              </a:ext>
            </a:extLst>
          </p:cNvPr>
          <p:cNvSpPr/>
          <p:nvPr/>
        </p:nvSpPr>
        <p:spPr>
          <a:xfrm>
            <a:off x="4278666" y="4345534"/>
            <a:ext cx="4767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cs typeface="Century Gothic" charset="0"/>
              </a:rPr>
              <a:t>2021 marked our first full year of commercial operations.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7CCCBC-64B6-416A-A721-9037CF87F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8666" y="1222439"/>
            <a:ext cx="4767271" cy="30843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038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05C687-F37D-4D38-868C-526068BCF97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EFE4B44-A98A-4761-A143-7790DD4AC229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10" name="Picture 9" descr="NWR_footer_pvw.jpg">
            <a:extLst>
              <a:ext uri="{FF2B5EF4-FFF2-40B4-BE49-F238E27FC236}">
                <a16:creationId xmlns:a16="http://schemas.microsoft.com/office/drawing/2014/main" id="{73BD3839-A7C8-4891-8C4B-D2668322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4EAC94-8481-47D0-8A44-4F6CC98B5331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E82E09-D89E-4177-A9FC-F2D38A8C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Sturgeon Refinery</a:t>
            </a:r>
            <a:br>
              <a:rPr lang="en-US" sz="3600" dirty="0"/>
            </a:br>
            <a:r>
              <a:rPr lang="en-US" dirty="0"/>
              <a:t>Our mission</a:t>
            </a:r>
            <a:br>
              <a:rPr lang="en-US" dirty="0"/>
            </a:br>
            <a:endParaRPr lang="en-US" sz="2700" dirty="0"/>
          </a:p>
        </p:txBody>
      </p:sp>
      <p:pic>
        <p:nvPicPr>
          <p:cNvPr id="15" name="Picture 2" descr="C:\Users\vgoodman\Desktop\Sturgeon Refinery Wheat Foreground JPEG.jpg">
            <a:extLst>
              <a:ext uri="{FF2B5EF4-FFF2-40B4-BE49-F238E27FC236}">
                <a16:creationId xmlns:a16="http://schemas.microsoft.com/office/drawing/2014/main" id="{806B7335-56A2-40C2-A32B-1A0807DEF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0" r="6759"/>
          <a:stretch/>
        </p:blipFill>
        <p:spPr bwMode="auto">
          <a:xfrm>
            <a:off x="1348" y="923365"/>
            <a:ext cx="9142652" cy="568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146C41-EE62-44E6-9616-AE035F42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48" y="5351933"/>
            <a:ext cx="9144000" cy="1265569"/>
          </a:xfrm>
          <a:solidFill>
            <a:schemeClr val="accent6">
              <a:lumMod val="60000"/>
              <a:lumOff val="40000"/>
              <a:alpha val="57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To build, operate and grow a safe, profitable and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environmentally responsible bitumen refinery creating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high-value products for Alberta and the world.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705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617663" y="1871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65918" y="1259751"/>
            <a:ext cx="8320882" cy="85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endParaRPr lang="en-US" sz="1800" b="1" dirty="0">
              <a:solidFill>
                <a:prstClr val="black"/>
              </a:solidFill>
              <a:latin typeface="Cambria" panose="02040503050406030204" pitchFamily="18" charset="0"/>
              <a:cs typeface="Century Gothic" charset="0"/>
            </a:endParaRPr>
          </a:p>
          <a:p>
            <a:pPr marL="0" indent="0" eaLnBrk="1" hangingPunct="1">
              <a:lnSpc>
                <a:spcPct val="130000"/>
              </a:lnSpc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cs typeface="Century Gothic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617663" y="1871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725954" y="3467930"/>
            <a:ext cx="12715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cs typeface="Century Gothic" charset="0"/>
              </a:rPr>
              <a:t>Photo </a:t>
            </a:r>
            <a:r>
              <a:rPr lang="en-US" sz="1100" dirty="0" err="1">
                <a:solidFill>
                  <a:schemeClr val="bg1"/>
                </a:solidFill>
                <a:cs typeface="Century Gothic" charset="0"/>
              </a:rPr>
              <a:t>Placemarker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E2BC1F-2BCD-435C-8A5B-3EF58C8D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Sturgeon Refinery</a:t>
            </a:r>
            <a:br>
              <a:rPr lang="en-US" dirty="0"/>
            </a:br>
            <a:r>
              <a:rPr lang="en-US" sz="2700" dirty="0"/>
              <a:t>What we do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45F412-5A71-42F5-A701-540140E3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B730E56-70C3-4A4C-8633-730E6D406925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11" name="Picture 10" descr="NWR_footer_pvw.jpg">
            <a:extLst>
              <a:ext uri="{FF2B5EF4-FFF2-40B4-BE49-F238E27FC236}">
                <a16:creationId xmlns:a16="http://schemas.microsoft.com/office/drawing/2014/main" id="{01F6B50E-3425-4E56-8E10-0725971D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D6024A8-0E51-4CC9-9236-CACCFB5C9DE3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4F0BB-81B3-488E-B535-D2F21F8B8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2" y="2493264"/>
            <a:ext cx="7539510" cy="4114800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93D3E45-FEB1-4723-8D16-A62A1BA7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7" y="884447"/>
            <a:ext cx="8139952" cy="18636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We convert raw bitumen into lower carbon, ultra-low sulphur diesel </a:t>
            </a:r>
            <a:r>
              <a:rPr lang="en-US" sz="1600" dirty="0"/>
              <a:t>with minimum impact on the environment.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The CO₂</a:t>
            </a:r>
            <a:r>
              <a:rPr lang="en-US" sz="1600" dirty="0"/>
              <a:t> </a:t>
            </a:r>
            <a:r>
              <a:rPr lang="en-US" sz="1600" b="1" dirty="0"/>
              <a:t>from the refinery process</a:t>
            </a:r>
            <a:r>
              <a:rPr lang="en-US" sz="1600" dirty="0"/>
              <a:t> is captured, compressed and shipped about 240 km to central Alberta along the Alberta Carbon Trunk Line.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The CO₂</a:t>
            </a:r>
            <a:r>
              <a:rPr lang="en-US" sz="1600" dirty="0"/>
              <a:t> </a:t>
            </a:r>
            <a:r>
              <a:rPr lang="en-US" sz="1600" b="1" dirty="0"/>
              <a:t>is then used for enhanced oil recovery </a:t>
            </a:r>
            <a:r>
              <a:rPr lang="en-US" sz="1600" dirty="0"/>
              <a:t>before it’s permanently stored underground.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0285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617663" y="1871665"/>
            <a:ext cx="184678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2095" y="89647"/>
            <a:ext cx="7971905" cy="68959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Sturgeon Refinery</a:t>
            </a:r>
            <a:b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/>
              <a:t> </a:t>
            </a:r>
            <a:r>
              <a:rPr lang="en-US" dirty="0"/>
              <a:t>highlights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C79A7-6464-4B5D-A029-5331B7A0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1B8102D-3375-41F1-8D77-EC70FBDE2289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8" name="Picture 7" descr="NWR_footer_pvw.jpg">
            <a:extLst>
              <a:ext uri="{FF2B5EF4-FFF2-40B4-BE49-F238E27FC236}">
                <a16:creationId xmlns:a16="http://schemas.microsoft.com/office/drawing/2014/main" id="{F01042BB-9842-440B-BBA2-F069F71C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6512BDA-965F-431A-870F-BA1C6CB6E19B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D3AA4-2FF2-45A0-AC8E-8D999D242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4" y="875937"/>
            <a:ext cx="8398032" cy="557784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6684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617663" y="1871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5082988" y="984840"/>
            <a:ext cx="3594847" cy="4474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b="1" dirty="0"/>
              <a:t>Our first major Turnaround </a:t>
            </a:r>
            <a:r>
              <a:rPr lang="en-CA" sz="1600" dirty="0"/>
              <a:t>kicked off at the beginning of August.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b="1" dirty="0"/>
              <a:t>For 55 days, over 2,000 skilled trades </a:t>
            </a:r>
            <a:r>
              <a:rPr lang="en-CA" sz="1600" dirty="0"/>
              <a:t>and supporting personnel worked day and night shifts to get the job done on time.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600" b="1" dirty="0"/>
              <a:t>Over 13,000+ materials were ordered and delivered for Turnaround. </a:t>
            </a:r>
            <a:r>
              <a:rPr lang="en-CA" sz="1600" dirty="0"/>
              <a:t>The majority were sources from Alberta—as close as Gibbons—while other material is from as far as Shanghai.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96BE476-6700-46CB-A892-8430FDA7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Sturgeon Refinery</a:t>
            </a:r>
            <a:br>
              <a:rPr lang="en-US" dirty="0"/>
            </a:br>
            <a:r>
              <a:rPr lang="en-US" sz="2700" dirty="0"/>
              <a:t>Turnaround Talk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897C55-00BE-4995-B221-617113DB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7B00616-F17D-4803-B986-08963940ECD5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7" name="Picture 6" descr="NWR_footer_pvw.jpg">
            <a:extLst>
              <a:ext uri="{FF2B5EF4-FFF2-40B4-BE49-F238E27FC236}">
                <a16:creationId xmlns:a16="http://schemas.microsoft.com/office/drawing/2014/main" id="{B7AA2E11-873C-4932-95E4-B5C78B4D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865B788-95A4-4C34-8148-DDECDD24B3DA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16E63-4A18-4D6E-A3DF-F6792E21CAAB}"/>
              </a:ext>
            </a:extLst>
          </p:cNvPr>
          <p:cNvSpPr/>
          <p:nvPr/>
        </p:nvSpPr>
        <p:spPr>
          <a:xfrm>
            <a:off x="336544" y="4051993"/>
            <a:ext cx="4622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CA" sz="1200" dirty="0"/>
              <a:t>Production in all 10 units at the refinery recently came to a standstill for our first major Turnaround.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C3FEE7-D788-4328-AE2D-DEEEC5CB4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0" y="984840"/>
            <a:ext cx="4622515" cy="30671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587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90794" y="927202"/>
            <a:ext cx="497038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 dirty="0">
                <a:latin typeface="+mn-lt"/>
                <a:cs typeface="Century Gothic" charset="0"/>
              </a:rPr>
              <a:t>Our </a:t>
            </a:r>
            <a:r>
              <a:rPr lang="en-US" sz="1400" b="1" dirty="0">
                <a:latin typeface="+mn-lt"/>
              </a:rPr>
              <a:t>Turnaround team:</a:t>
            </a:r>
          </a:p>
          <a:p>
            <a:endParaRPr lang="en-US" sz="1400" b="1" dirty="0">
              <a:latin typeface="+mn-lt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Raised over $1,500 and hundreds of pounds in food donations</a:t>
            </a:r>
            <a:r>
              <a:rPr lang="en-US" sz="1400" dirty="0">
                <a:latin typeface="+mn-lt"/>
              </a:rPr>
              <a:t> for the Bon Accord &amp; Gibbons Food Bank at the start of Turnaround.</a:t>
            </a:r>
          </a:p>
          <a:p>
            <a:pPr lvl="1" indent="0"/>
            <a:endParaRPr lang="en-US" sz="1400" dirty="0">
              <a:latin typeface="+mn-lt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Generated over 400 pounds of food </a:t>
            </a:r>
            <a:r>
              <a:rPr lang="en-US" sz="1400" dirty="0">
                <a:latin typeface="+mn-lt"/>
              </a:rPr>
              <a:t>in support of the Redwater and Bon Accord &amp; Gibbons Food Banks in a second food drive as Turnaround wrapped up.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</a:rPr>
              <a:t>Donated </a:t>
            </a:r>
            <a:r>
              <a:rPr lang="en-US" sz="1400" b="1" dirty="0"/>
              <a:t>more than 200 snack packs </a:t>
            </a:r>
            <a:r>
              <a:rPr lang="en-US" sz="1400" dirty="0"/>
              <a:t>to a local Redwater School, along with numerous pallets of bottled water to local organizations and charities.</a:t>
            </a:r>
            <a:endParaRPr lang="en-US" sz="1400" dirty="0">
              <a:latin typeface="+mn-lt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400" b="1" dirty="0"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64325" y="3054350"/>
            <a:ext cx="1060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Century Gothic" charset="0"/>
                <a:cs typeface="Century Gothic" charset="0"/>
              </a:rPr>
              <a:t>Photo 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Century Gothic" charset="0"/>
                <a:cs typeface="Century Gothic" charset="0"/>
              </a:rPr>
              <a:t>Placemarker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AF4B40-7ECF-419B-ABD2-26CA449F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Sturgeon Refinery</a:t>
            </a:r>
            <a:br>
              <a:rPr lang="en-US" dirty="0"/>
            </a:br>
            <a:r>
              <a:rPr lang="en-US" sz="2700" dirty="0"/>
              <a:t>Turnaround Talk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FD8311-D506-4F54-A96C-49E1046B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9584AE-134A-4C13-B06A-42CF6901AC25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19" name="Picture 18" descr="NWR_footer_pvw.jpg">
            <a:extLst>
              <a:ext uri="{FF2B5EF4-FFF2-40B4-BE49-F238E27FC236}">
                <a16:creationId xmlns:a16="http://schemas.microsoft.com/office/drawing/2014/main" id="{A04AF9A3-7F58-4866-8AE7-F2A8C6EBF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6868191-78A2-4CBB-8EF5-E377165E49F4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DD332-5010-42B7-8777-903B9E8E8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94" y="1182718"/>
            <a:ext cx="3486430" cy="23018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E5984C-24EB-40F8-B42B-4E4ED1564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78" y="4161083"/>
            <a:ext cx="3740726" cy="228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B84EEB-5EC2-4C8A-B791-6ABFD8DC6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34" y="3850847"/>
            <a:ext cx="3474720" cy="26060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DA85ED67-CB7B-415F-9492-5867FA52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648" y="3531641"/>
            <a:ext cx="35035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786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79455" y="3105626"/>
            <a:ext cx="1060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Century Gothic" charset="0"/>
                <a:cs typeface="Century Gothic" charset="0"/>
              </a:rPr>
              <a:t>Photo </a:t>
            </a:r>
          </a:p>
          <a:p>
            <a:pPr algn="ctr"/>
            <a:r>
              <a:rPr lang="en-US" sz="1100">
                <a:solidFill>
                  <a:schemeClr val="bg1"/>
                </a:solidFill>
                <a:latin typeface="Century Gothic" charset="0"/>
                <a:cs typeface="Century Gothic" charset="0"/>
              </a:rPr>
              <a:t>Placemarker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2203" y="6116867"/>
            <a:ext cx="3601999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Books for kids—Landing Trail School, Gibbons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52882" y="4694605"/>
            <a:ext cx="12715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cs typeface="Century Gothic" charset="0"/>
              </a:rPr>
              <a:t>Photo Placemarker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2203" y="3566444"/>
            <a:ext cx="36019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cs typeface="Century Gothic" charset="0"/>
              </a:rPr>
              <a:t>Linking Generations program</a:t>
            </a:r>
            <a:endParaRPr lang="en-US" sz="1000" i="1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52882" y="2120583"/>
            <a:ext cx="12715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cs typeface="Century Gothic" charset="0"/>
              </a:rPr>
              <a:t>Photo </a:t>
            </a:r>
            <a:r>
              <a:rPr lang="en-US" sz="1100" dirty="0" err="1">
                <a:solidFill>
                  <a:schemeClr val="bg1"/>
                </a:solidFill>
                <a:cs typeface="Century Gothic" charset="0"/>
              </a:rPr>
              <a:t>Placemarker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5925" y="6078348"/>
            <a:ext cx="3714004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cs typeface="Century Gothic" charset="0"/>
              </a:rPr>
              <a:t>Redwater Food Bank</a:t>
            </a:r>
            <a:endParaRPr lang="en-US" sz="1100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260136" y="4209732"/>
            <a:ext cx="149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latin typeface="Century Gothic" charset="0"/>
                <a:cs typeface="Century Gothic" charset="0"/>
              </a:rPr>
              <a:t>Photo Placemarker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904621" y="3138170"/>
            <a:ext cx="12715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cs typeface="Century Gothic" charset="0"/>
              </a:rPr>
              <a:t>Photo </a:t>
            </a:r>
            <a:r>
              <a:rPr lang="en-US" sz="1100" dirty="0" err="1">
                <a:solidFill>
                  <a:schemeClr val="bg1"/>
                </a:solidFill>
                <a:cs typeface="Century Gothic" charset="0"/>
              </a:rPr>
              <a:t>Placemarker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87A7E87-EE6E-45E8-9E4B-12493DF8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809" y="77490"/>
            <a:ext cx="8031191" cy="7159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Sturgeon Refinery	</a:t>
            </a:r>
            <a:br>
              <a:rPr lang="en-US" dirty="0"/>
            </a:br>
            <a:r>
              <a:rPr lang="en-US" sz="2700" dirty="0"/>
              <a:t>Helping build stronger communities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08CA04-73DE-447A-A620-71C56068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6A360941-3DDA-4E9B-80C3-C64B3CA52ADD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24" name="Picture 23" descr="NWR_footer_pvw.jpg">
            <a:extLst>
              <a:ext uri="{FF2B5EF4-FFF2-40B4-BE49-F238E27FC236}">
                <a16:creationId xmlns:a16="http://schemas.microsoft.com/office/drawing/2014/main" id="{0682381D-B114-47B8-B68B-DC0DD639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C0178C21-2E2A-4B99-9D47-25D183F8A8B5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43C54-A60C-4F45-B5F7-20489FEC3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25" y="1129171"/>
            <a:ext cx="3714003" cy="49364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3FE67F-2F13-45EB-83E2-2D7E034E9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3" y="3992114"/>
            <a:ext cx="3714003" cy="20734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B76255-4CBB-49FF-8EA4-379B5DCB8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" y="1129171"/>
            <a:ext cx="3702143" cy="24063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8444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617663" y="1871665"/>
            <a:ext cx="184678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6" rIns="91414" bIns="457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2095" y="197131"/>
            <a:ext cx="7971905" cy="7159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Sturgeon Refinery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>Emergency preparedness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8CEDD-0D97-49B8-96D2-E83B4FD0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0" y="1765833"/>
            <a:ext cx="7651299" cy="39750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C79A7-6464-4B5D-A029-5331B7A0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55047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8D8EDE7-63CB-496B-9273-15EEF35653D4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1B8102D-3375-41F1-8D77-EC70FBDE2289}"/>
              </a:ext>
            </a:extLst>
          </p:cNvPr>
          <p:cNvSpPr txBox="1">
            <a:spLocks/>
          </p:cNvSpPr>
          <p:nvPr/>
        </p:nvSpPr>
        <p:spPr>
          <a:xfrm>
            <a:off x="7086600" y="6550471"/>
            <a:ext cx="20574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defPPr>
              <a:defRPr lang="en-US"/>
            </a:defPPr>
            <a:lvl1pPr marL="0" algn="r" defTabSz="914139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A6405B-1CD4-44DB-81D1-1C4F9AA0C06C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8" name="Picture 7" descr="NWR_footer_pvw.jpg">
            <a:extLst>
              <a:ext uri="{FF2B5EF4-FFF2-40B4-BE49-F238E27FC236}">
                <a16:creationId xmlns:a16="http://schemas.microsoft.com/office/drawing/2014/main" id="{F01042BB-9842-440B-BBA2-F069F71C33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608064"/>
            <a:ext cx="9144000" cy="249936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6512BDA-965F-431A-870F-BA1C6CB6E19B}"/>
              </a:ext>
            </a:extLst>
          </p:cNvPr>
          <p:cNvSpPr txBox="1"/>
          <p:nvPr/>
        </p:nvSpPr>
        <p:spPr>
          <a:xfrm>
            <a:off x="7085252" y="65410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93B9FF-82CC-D94C-B633-9B104CE338F3}" type="slidenum">
              <a:rPr lang="en-US" smtClean="0">
                <a:solidFill>
                  <a:prstClr val="white"/>
                </a:solidFill>
              </a:r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30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template" id="{AD8511C6-BF32-45AB-BDCF-2CDC1CE86C3E}" vid="{8830B605-2594-4921-8FF4-B89A1E572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33344</TotalTime>
  <Words>585</Words>
  <Application>Microsoft Office PowerPoint</Application>
  <PresentationFormat>On-screen Show (4:3)</PresentationFormat>
  <Paragraphs>116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Cambria</vt:lpstr>
      <vt:lpstr>Century Gothic</vt:lpstr>
      <vt:lpstr>1_Office Theme</vt:lpstr>
      <vt:lpstr>Sturgeon Refinery Update</vt:lpstr>
      <vt:lpstr> Sturgeon Refinery About Us </vt:lpstr>
      <vt:lpstr> Sturgeon Refinery Our mission </vt:lpstr>
      <vt:lpstr>Sturgeon Refinery What we do</vt:lpstr>
      <vt:lpstr>Sturgeon Refinery 2022 highlights</vt:lpstr>
      <vt:lpstr>Sturgeon Refinery Turnaround Talk</vt:lpstr>
      <vt:lpstr>Sturgeon Refinery Turnaround Talk</vt:lpstr>
      <vt:lpstr>Sturgeon Refinery  Helping build stronger communities</vt:lpstr>
      <vt:lpstr>Sturgeon Refinery Emergency preparedness</vt:lpstr>
      <vt:lpstr>Sturgeon Refinery Emergency preparedness</vt:lpstr>
      <vt:lpstr>Sturgeon Refinery What’s next?</vt:lpstr>
      <vt:lpstr>Sturgeon Refinery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Dewis</dc:creator>
  <cp:lastModifiedBy>Johnston, Karla</cp:lastModifiedBy>
  <cp:revision>2273</cp:revision>
  <cp:lastPrinted>2020-11-25T18:54:02Z</cp:lastPrinted>
  <dcterms:created xsi:type="dcterms:W3CDTF">2017-05-27T00:28:44Z</dcterms:created>
  <dcterms:modified xsi:type="dcterms:W3CDTF">2022-10-18T12:32:09Z</dcterms:modified>
</cp:coreProperties>
</file>